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1" r:id="rId1"/>
  </p:sldMasterIdLst>
  <p:sldIdLst>
    <p:sldId id="256" r:id="rId2"/>
    <p:sldId id="282" r:id="rId3"/>
    <p:sldId id="257" r:id="rId4"/>
    <p:sldId id="258" r:id="rId5"/>
    <p:sldId id="259" r:id="rId6"/>
    <p:sldId id="261" r:id="rId7"/>
    <p:sldId id="279" r:id="rId8"/>
    <p:sldId id="264" r:id="rId9"/>
    <p:sldId id="265" r:id="rId10"/>
    <p:sldId id="280" r:id="rId11"/>
    <p:sldId id="270" r:id="rId12"/>
    <p:sldId id="271" r:id="rId13"/>
    <p:sldId id="276" r:id="rId14"/>
    <p:sldId id="274" r:id="rId15"/>
    <p:sldId id="275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60"/>
    <p:restoredTop sz="86418"/>
  </p:normalViewPr>
  <p:slideViewPr>
    <p:cSldViewPr snapToGrid="0" snapToObjects="1">
      <p:cViewPr varScale="1">
        <p:scale>
          <a:sx n="79" d="100"/>
          <a:sy n="79" d="100"/>
        </p:scale>
        <p:origin x="208" y="1320"/>
      </p:cViewPr>
      <p:guideLst/>
    </p:cSldViewPr>
  </p:slideViewPr>
  <p:outlineViewPr>
    <p:cViewPr>
      <p:scale>
        <a:sx n="33" d="100"/>
        <a:sy n="33" d="100"/>
      </p:scale>
      <p:origin x="0" y="-38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2FCF6C-885A-4066-B6AC-122CC377C7D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D0AC55-612A-4494-954C-68E7090BA42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Learned how to clean a large dataset (4.5 million data points, 350MB) </a:t>
          </a:r>
        </a:p>
      </dgm:t>
    </dgm:pt>
    <dgm:pt modelId="{54747510-DF70-4A2D-89DE-21BD4D9DA563}" type="parTrans" cxnId="{01DBB8D9-9AE2-480D-93A7-AB7B6D4B7DEB}">
      <dgm:prSet/>
      <dgm:spPr/>
      <dgm:t>
        <a:bodyPr/>
        <a:lstStyle/>
        <a:p>
          <a:endParaRPr lang="en-US"/>
        </a:p>
      </dgm:t>
    </dgm:pt>
    <dgm:pt modelId="{7F73A201-A6CC-407D-9199-3480165F00C4}" type="sibTrans" cxnId="{01DBB8D9-9AE2-480D-93A7-AB7B6D4B7DEB}">
      <dgm:prSet/>
      <dgm:spPr/>
      <dgm:t>
        <a:bodyPr/>
        <a:lstStyle/>
        <a:p>
          <a:endParaRPr lang="en-US"/>
        </a:p>
      </dgm:t>
    </dgm:pt>
    <dgm:pt modelId="{A7D3B59B-CF9B-48C0-8D45-D05DC13E3B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Pandas</a:t>
          </a:r>
        </a:p>
        <a:p>
          <a:pPr>
            <a:lnSpc>
              <a:spcPct val="100000"/>
            </a:lnSpc>
          </a:pPr>
          <a:r>
            <a:rPr lang="en-US"/>
            <a:t>Numpy</a:t>
          </a:r>
        </a:p>
      </dgm:t>
    </dgm:pt>
    <dgm:pt modelId="{3981A24C-AE17-4A87-B1E7-28F3CECAD1A0}" type="parTrans" cxnId="{7F057125-5C97-49AB-B481-418E0A6E1C57}">
      <dgm:prSet/>
      <dgm:spPr/>
      <dgm:t>
        <a:bodyPr/>
        <a:lstStyle/>
        <a:p>
          <a:endParaRPr lang="en-US"/>
        </a:p>
      </dgm:t>
    </dgm:pt>
    <dgm:pt modelId="{57878F22-23B4-4F7E-BF2C-5DC5D337191F}" type="sibTrans" cxnId="{7F057125-5C97-49AB-B481-418E0A6E1C57}">
      <dgm:prSet/>
      <dgm:spPr/>
      <dgm:t>
        <a:bodyPr/>
        <a:lstStyle/>
        <a:p>
          <a:endParaRPr lang="en-US"/>
        </a:p>
      </dgm:t>
    </dgm:pt>
    <dgm:pt modelId="{1C89A3A1-98A4-47CD-A8C5-68D6EB09A3A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Learned how to work with Twitter data and prepare it for sentiment analysis. </a:t>
          </a:r>
        </a:p>
      </dgm:t>
    </dgm:pt>
    <dgm:pt modelId="{A3B78738-EA7E-4FEB-A070-C6198DD2E5E3}" type="parTrans" cxnId="{9B342AF4-280E-40D0-95E5-D289B7576EB6}">
      <dgm:prSet/>
      <dgm:spPr/>
      <dgm:t>
        <a:bodyPr/>
        <a:lstStyle/>
        <a:p>
          <a:endParaRPr lang="en-US"/>
        </a:p>
      </dgm:t>
    </dgm:pt>
    <dgm:pt modelId="{D8A311F3-9DDF-4B1A-B151-E9A4E8321805}" type="sibTrans" cxnId="{9B342AF4-280E-40D0-95E5-D289B7576EB6}">
      <dgm:prSet/>
      <dgm:spPr/>
      <dgm:t>
        <a:bodyPr/>
        <a:lstStyle/>
        <a:p>
          <a:endParaRPr lang="en-US"/>
        </a:p>
      </dgm:t>
    </dgm:pt>
    <dgm:pt modelId="{21F32ADE-EB6F-4611-A4FE-FEE95E25FC40}">
      <dgm:prSet/>
      <dgm:spPr/>
      <dgm:t>
        <a:bodyPr/>
        <a:lstStyle/>
        <a:p>
          <a:pPr algn="l">
            <a:lnSpc>
              <a:spcPct val="90000"/>
            </a:lnSpc>
            <a:buNone/>
          </a:pPr>
          <a:endParaRPr lang="en-US"/>
        </a:p>
      </dgm:t>
    </dgm:pt>
    <dgm:pt modelId="{33DA8192-16AF-4EB5-B842-5550EA89809C}" type="parTrans" cxnId="{9CA02CE7-9E74-42DB-87C0-22FA8D0E87B3}">
      <dgm:prSet/>
      <dgm:spPr/>
      <dgm:t>
        <a:bodyPr/>
        <a:lstStyle/>
        <a:p>
          <a:endParaRPr lang="en-US"/>
        </a:p>
      </dgm:t>
    </dgm:pt>
    <dgm:pt modelId="{048F8BC7-9AF3-4F83-8469-FA3F9C25CE9A}" type="sibTrans" cxnId="{9CA02CE7-9E74-42DB-87C0-22FA8D0E87B3}">
      <dgm:prSet/>
      <dgm:spPr/>
      <dgm:t>
        <a:bodyPr/>
        <a:lstStyle/>
        <a:p>
          <a:endParaRPr lang="en-US"/>
        </a:p>
      </dgm:t>
    </dgm:pt>
    <dgm:pt modelId="{4BCCAA12-FFF4-4AF2-B16E-C336B9B001B3}">
      <dgm:prSet/>
      <dgm:spPr/>
      <dgm:t>
        <a:bodyPr/>
        <a:lstStyle/>
        <a:p>
          <a:pPr algn="ctr">
            <a:lnSpc>
              <a:spcPct val="150000"/>
            </a:lnSpc>
            <a:buFont typeface="Arial" panose="020B0604020202020204" pitchFamily="34" charset="0"/>
            <a:buNone/>
          </a:pPr>
          <a:r>
            <a:rPr lang="en-US" dirty="0"/>
            <a:t>Text Blob</a:t>
          </a:r>
        </a:p>
      </dgm:t>
    </dgm:pt>
    <dgm:pt modelId="{28446B13-6E1D-4BAD-A6AB-F6F99EA208AC}" type="parTrans" cxnId="{8495FD49-8063-4950-B517-06DAE52EB5BF}">
      <dgm:prSet/>
      <dgm:spPr/>
      <dgm:t>
        <a:bodyPr/>
        <a:lstStyle/>
        <a:p>
          <a:endParaRPr lang="en-US"/>
        </a:p>
      </dgm:t>
    </dgm:pt>
    <dgm:pt modelId="{F9EA9DA9-E630-4FB8-80B8-ADF18EB10514}" type="sibTrans" cxnId="{8495FD49-8063-4950-B517-06DAE52EB5BF}">
      <dgm:prSet/>
      <dgm:spPr/>
      <dgm:t>
        <a:bodyPr/>
        <a:lstStyle/>
        <a:p>
          <a:endParaRPr lang="en-US"/>
        </a:p>
      </dgm:t>
    </dgm:pt>
    <dgm:pt modelId="{0D657D2C-4B5A-4DF6-BDC0-D0EF1B3BCB4B}">
      <dgm:prSet/>
      <dgm:spPr/>
      <dgm:t>
        <a:bodyPr/>
        <a:lstStyle/>
        <a:p>
          <a:pPr algn="ctr">
            <a:lnSpc>
              <a:spcPct val="150000"/>
            </a:lnSpc>
            <a:buFont typeface="Arial" panose="020B0604020202020204" pitchFamily="34" charset="0"/>
            <a:buNone/>
          </a:pPr>
          <a:r>
            <a:rPr lang="en-US" dirty="0"/>
            <a:t>NLTK</a:t>
          </a:r>
        </a:p>
      </dgm:t>
    </dgm:pt>
    <dgm:pt modelId="{CF500266-032D-4EBD-8FC6-0E1BDE7E0CCE}" type="parTrans" cxnId="{946FA1E7-F27B-4C2F-991B-2515470B10B2}">
      <dgm:prSet/>
      <dgm:spPr/>
      <dgm:t>
        <a:bodyPr/>
        <a:lstStyle/>
        <a:p>
          <a:endParaRPr lang="en-US"/>
        </a:p>
      </dgm:t>
    </dgm:pt>
    <dgm:pt modelId="{1A361733-C17B-4660-8450-CB2C988A2131}" type="sibTrans" cxnId="{946FA1E7-F27B-4C2F-991B-2515470B10B2}">
      <dgm:prSet/>
      <dgm:spPr/>
      <dgm:t>
        <a:bodyPr/>
        <a:lstStyle/>
        <a:p>
          <a:endParaRPr lang="en-US"/>
        </a:p>
      </dgm:t>
    </dgm:pt>
    <dgm:pt modelId="{352F9BF9-FFD8-417E-99DA-126CB399220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Learned how to plot data in various ways.</a:t>
          </a:r>
        </a:p>
      </dgm:t>
    </dgm:pt>
    <dgm:pt modelId="{06BE475B-41DD-4767-9F55-DA978D318F41}" type="parTrans" cxnId="{EE33DE77-3C1D-488D-9115-BEEDD451969F}">
      <dgm:prSet/>
      <dgm:spPr/>
      <dgm:t>
        <a:bodyPr/>
        <a:lstStyle/>
        <a:p>
          <a:endParaRPr lang="en-US"/>
        </a:p>
      </dgm:t>
    </dgm:pt>
    <dgm:pt modelId="{2E673AB2-1E08-4898-8D11-48A63C76E687}" type="sibTrans" cxnId="{EE33DE77-3C1D-488D-9115-BEEDD451969F}">
      <dgm:prSet/>
      <dgm:spPr/>
      <dgm:t>
        <a:bodyPr/>
        <a:lstStyle/>
        <a:p>
          <a:endParaRPr lang="en-US"/>
        </a:p>
      </dgm:t>
    </dgm:pt>
    <dgm:pt modelId="{0465D725-465A-41D3-8079-ABDE86E665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Matplotlib</a:t>
          </a:r>
        </a:p>
      </dgm:t>
    </dgm:pt>
    <dgm:pt modelId="{B0492F99-D9F3-4039-A1FF-413DCF38D4CF}" type="parTrans" cxnId="{24A1E71F-A0C7-4878-B29B-CA523045E6FD}">
      <dgm:prSet/>
      <dgm:spPr/>
      <dgm:t>
        <a:bodyPr/>
        <a:lstStyle/>
        <a:p>
          <a:endParaRPr lang="en-US"/>
        </a:p>
      </dgm:t>
    </dgm:pt>
    <dgm:pt modelId="{340D9BE7-D2AB-41D2-9BA1-547F9994D466}" type="sibTrans" cxnId="{24A1E71F-A0C7-4878-B29B-CA523045E6FD}">
      <dgm:prSet/>
      <dgm:spPr/>
      <dgm:t>
        <a:bodyPr/>
        <a:lstStyle/>
        <a:p>
          <a:endParaRPr lang="en-US"/>
        </a:p>
      </dgm:t>
    </dgm:pt>
    <dgm:pt modelId="{507B09B7-B58D-4D5E-92D6-17A4C1A791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Seaborn</a:t>
          </a:r>
        </a:p>
      </dgm:t>
    </dgm:pt>
    <dgm:pt modelId="{6BB83849-3DB6-4001-99FE-902A76F44579}" type="parTrans" cxnId="{45F87B9F-D2CF-4EF7-BBF3-86C36A2AAE3F}">
      <dgm:prSet/>
      <dgm:spPr/>
      <dgm:t>
        <a:bodyPr/>
        <a:lstStyle/>
        <a:p>
          <a:endParaRPr lang="en-US"/>
        </a:p>
      </dgm:t>
    </dgm:pt>
    <dgm:pt modelId="{E38D5D7C-83F2-4501-8EEC-182BD9F246B8}" type="sibTrans" cxnId="{45F87B9F-D2CF-4EF7-BBF3-86C36A2AAE3F}">
      <dgm:prSet/>
      <dgm:spPr/>
      <dgm:t>
        <a:bodyPr/>
        <a:lstStyle/>
        <a:p>
          <a:endParaRPr lang="en-US"/>
        </a:p>
      </dgm:t>
    </dgm:pt>
    <dgm:pt modelId="{C8FA4B1B-1863-4D04-9B19-66B3980525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Plotly</a:t>
          </a:r>
        </a:p>
        <a:p>
          <a:pPr>
            <a:lnSpc>
              <a:spcPct val="100000"/>
            </a:lnSpc>
          </a:pPr>
          <a:r>
            <a:rPr lang="en-US"/>
            <a:t>Word Cloud</a:t>
          </a:r>
        </a:p>
      </dgm:t>
    </dgm:pt>
    <dgm:pt modelId="{1795F536-55B9-4368-883D-4ADAF0C14796}" type="parTrans" cxnId="{DFB18B6A-AA45-4F88-8766-047971A898C7}">
      <dgm:prSet/>
      <dgm:spPr/>
      <dgm:t>
        <a:bodyPr/>
        <a:lstStyle/>
        <a:p>
          <a:endParaRPr lang="en-US"/>
        </a:p>
      </dgm:t>
    </dgm:pt>
    <dgm:pt modelId="{B9A73B17-246C-4C7D-AEC9-CB5F9B4B3798}" type="sibTrans" cxnId="{DFB18B6A-AA45-4F88-8766-047971A898C7}">
      <dgm:prSet/>
      <dgm:spPr/>
      <dgm:t>
        <a:bodyPr/>
        <a:lstStyle/>
        <a:p>
          <a:endParaRPr lang="en-US"/>
        </a:p>
      </dgm:t>
    </dgm:pt>
    <dgm:pt modelId="{B7A1053D-D2C8-1E41-A7B2-FA98ADEC8569}">
      <dgm:prSet/>
      <dgm:spPr/>
      <dgm:t>
        <a:bodyPr/>
        <a:lstStyle/>
        <a:p>
          <a:pPr algn="ctr">
            <a:lnSpc>
              <a:spcPct val="150000"/>
            </a:lnSpc>
            <a:buFont typeface="Arial" panose="020B0604020202020204" pitchFamily="34" charset="0"/>
            <a:buNone/>
          </a:pPr>
          <a:r>
            <a:rPr lang="en-US" dirty="0"/>
            <a:t>Re</a:t>
          </a:r>
        </a:p>
      </dgm:t>
    </dgm:pt>
    <dgm:pt modelId="{194C4875-CEC3-1E4A-A957-88D5BDFA058C}" type="parTrans" cxnId="{40D99BB4-B9D0-3647-90C0-9B32826F6CFF}">
      <dgm:prSet/>
      <dgm:spPr/>
      <dgm:t>
        <a:bodyPr/>
        <a:lstStyle/>
        <a:p>
          <a:endParaRPr lang="en-US"/>
        </a:p>
      </dgm:t>
    </dgm:pt>
    <dgm:pt modelId="{0F1AB2D1-3BC3-7A47-B3BE-0965A7F0B8EE}" type="sibTrans" cxnId="{40D99BB4-B9D0-3647-90C0-9B32826F6CFF}">
      <dgm:prSet/>
      <dgm:spPr/>
      <dgm:t>
        <a:bodyPr/>
        <a:lstStyle/>
        <a:p>
          <a:endParaRPr lang="en-US"/>
        </a:p>
      </dgm:t>
    </dgm:pt>
    <dgm:pt modelId="{79CCE75D-AF3C-6346-85E9-275993269F96}">
      <dgm:prSet/>
      <dgm:spPr/>
      <dgm:t>
        <a:bodyPr/>
        <a:lstStyle/>
        <a:p>
          <a:pPr algn="ctr">
            <a:lnSpc>
              <a:spcPct val="150000"/>
            </a:lnSpc>
            <a:buFont typeface="Arial" panose="020B0604020202020204" pitchFamily="34" charset="0"/>
            <a:buNone/>
          </a:pPr>
          <a:r>
            <a:rPr lang="en-US" dirty="0"/>
            <a:t>String</a:t>
          </a:r>
        </a:p>
      </dgm:t>
    </dgm:pt>
    <dgm:pt modelId="{A1B91976-23AF-E240-92FF-47C40E1237BF}" type="parTrans" cxnId="{FE74ADD4-DA46-4D41-8F98-A7961B84392C}">
      <dgm:prSet/>
      <dgm:spPr/>
      <dgm:t>
        <a:bodyPr/>
        <a:lstStyle/>
        <a:p>
          <a:endParaRPr lang="en-US"/>
        </a:p>
      </dgm:t>
    </dgm:pt>
    <dgm:pt modelId="{5AE0A355-CEFE-6E45-B177-761EED0C8BF1}" type="sibTrans" cxnId="{FE74ADD4-DA46-4D41-8F98-A7961B84392C}">
      <dgm:prSet/>
      <dgm:spPr/>
      <dgm:t>
        <a:bodyPr/>
        <a:lstStyle/>
        <a:p>
          <a:endParaRPr lang="en-US"/>
        </a:p>
      </dgm:t>
    </dgm:pt>
    <dgm:pt modelId="{2CEF2EE0-20AE-42B4-B182-3EFEFE92EE6E}" type="pres">
      <dgm:prSet presAssocID="{FC2FCF6C-885A-4066-B6AC-122CC377C7D1}" presName="root" presStyleCnt="0">
        <dgm:presLayoutVars>
          <dgm:dir/>
          <dgm:resizeHandles val="exact"/>
        </dgm:presLayoutVars>
      </dgm:prSet>
      <dgm:spPr/>
    </dgm:pt>
    <dgm:pt modelId="{29612038-E7E9-41E5-B1A1-1AC0E60149F1}" type="pres">
      <dgm:prSet presAssocID="{FDD0AC55-612A-4494-954C-68E7090BA427}" presName="compNode" presStyleCnt="0"/>
      <dgm:spPr/>
    </dgm:pt>
    <dgm:pt modelId="{D5A56C83-52C9-4177-B185-7841F4B6418E}" type="pres">
      <dgm:prSet presAssocID="{FDD0AC55-612A-4494-954C-68E7090BA42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1C5E73D-3619-4CD5-9529-11D714348636}" type="pres">
      <dgm:prSet presAssocID="{FDD0AC55-612A-4494-954C-68E7090BA427}" presName="iconSpace" presStyleCnt="0"/>
      <dgm:spPr/>
    </dgm:pt>
    <dgm:pt modelId="{E65E6BC8-93DD-4153-9C2E-A8760E9EFAF2}" type="pres">
      <dgm:prSet presAssocID="{FDD0AC55-612A-4494-954C-68E7090BA427}" presName="parTx" presStyleLbl="revTx" presStyleIdx="0" presStyleCnt="6">
        <dgm:presLayoutVars>
          <dgm:chMax val="0"/>
          <dgm:chPref val="0"/>
        </dgm:presLayoutVars>
      </dgm:prSet>
      <dgm:spPr/>
    </dgm:pt>
    <dgm:pt modelId="{1AECA4E4-5197-4323-A5E7-CF6CA14457B8}" type="pres">
      <dgm:prSet presAssocID="{FDD0AC55-612A-4494-954C-68E7090BA427}" presName="txSpace" presStyleCnt="0"/>
      <dgm:spPr/>
    </dgm:pt>
    <dgm:pt modelId="{38BD6835-B206-41A6-9696-54958DFBD96C}" type="pres">
      <dgm:prSet presAssocID="{FDD0AC55-612A-4494-954C-68E7090BA427}" presName="desTx" presStyleLbl="revTx" presStyleIdx="1" presStyleCnt="6">
        <dgm:presLayoutVars/>
      </dgm:prSet>
      <dgm:spPr/>
    </dgm:pt>
    <dgm:pt modelId="{AA05EC0A-AB5D-431F-9198-11060C163C7F}" type="pres">
      <dgm:prSet presAssocID="{7F73A201-A6CC-407D-9199-3480165F00C4}" presName="sibTrans" presStyleCnt="0"/>
      <dgm:spPr/>
    </dgm:pt>
    <dgm:pt modelId="{799B6148-0686-4575-BDA5-30B7266883FA}" type="pres">
      <dgm:prSet presAssocID="{1C89A3A1-98A4-47CD-A8C5-68D6EB09A3A1}" presName="compNode" presStyleCnt="0"/>
      <dgm:spPr/>
    </dgm:pt>
    <dgm:pt modelId="{3E98CBAF-4558-4C84-9653-DABEF911A967}" type="pres">
      <dgm:prSet presAssocID="{1C89A3A1-98A4-47CD-A8C5-68D6EB09A3A1}" presName="iconRect" presStyleLbl="node1" presStyleIdx="1" presStyleCnt="3" custLinFactNeighborX="0" custLinFactNeighborY="230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537AAF0-AC93-42B8-B123-6AE8079DDCC5}" type="pres">
      <dgm:prSet presAssocID="{1C89A3A1-98A4-47CD-A8C5-68D6EB09A3A1}" presName="iconSpace" presStyleCnt="0"/>
      <dgm:spPr/>
    </dgm:pt>
    <dgm:pt modelId="{73691076-3484-4B3D-BF50-E02C5F149EE4}" type="pres">
      <dgm:prSet presAssocID="{1C89A3A1-98A4-47CD-A8C5-68D6EB09A3A1}" presName="parTx" presStyleLbl="revTx" presStyleIdx="2" presStyleCnt="6" custLinFactNeighborX="0" custLinFactNeighborY="530">
        <dgm:presLayoutVars>
          <dgm:chMax val="0"/>
          <dgm:chPref val="0"/>
        </dgm:presLayoutVars>
      </dgm:prSet>
      <dgm:spPr/>
    </dgm:pt>
    <dgm:pt modelId="{979988C0-70E2-4B9E-8F83-1449E406EC79}" type="pres">
      <dgm:prSet presAssocID="{1C89A3A1-98A4-47CD-A8C5-68D6EB09A3A1}" presName="txSpace" presStyleCnt="0"/>
      <dgm:spPr/>
    </dgm:pt>
    <dgm:pt modelId="{C14B99D9-899C-4AF6-8E0A-EA455F8D6568}" type="pres">
      <dgm:prSet presAssocID="{1C89A3A1-98A4-47CD-A8C5-68D6EB09A3A1}" presName="desTx" presStyleLbl="revTx" presStyleIdx="3" presStyleCnt="6" custScaleX="95952" custScaleY="108578" custLinFactNeighborX="2109" custLinFactNeighborY="15008">
        <dgm:presLayoutVars/>
      </dgm:prSet>
      <dgm:spPr/>
    </dgm:pt>
    <dgm:pt modelId="{A0E49299-DFCB-4CB2-A934-B35A7E542B20}" type="pres">
      <dgm:prSet presAssocID="{D8A311F3-9DDF-4B1A-B151-E9A4E8321805}" presName="sibTrans" presStyleCnt="0"/>
      <dgm:spPr/>
    </dgm:pt>
    <dgm:pt modelId="{A984F4B8-2C62-4190-BFCD-392CC1D36347}" type="pres">
      <dgm:prSet presAssocID="{352F9BF9-FFD8-417E-99DA-126CB3992207}" presName="compNode" presStyleCnt="0"/>
      <dgm:spPr/>
    </dgm:pt>
    <dgm:pt modelId="{A10D2318-DD77-4A5B-9420-BA67ADD7A31F}" type="pres">
      <dgm:prSet presAssocID="{352F9BF9-FFD8-417E-99DA-126CB39922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944322E-4B41-47DA-8FA6-D2A07E0E2957}" type="pres">
      <dgm:prSet presAssocID="{352F9BF9-FFD8-417E-99DA-126CB3992207}" presName="iconSpace" presStyleCnt="0"/>
      <dgm:spPr/>
    </dgm:pt>
    <dgm:pt modelId="{05C52236-1FA0-4240-BDDC-5028953BDADF}" type="pres">
      <dgm:prSet presAssocID="{352F9BF9-FFD8-417E-99DA-126CB3992207}" presName="parTx" presStyleLbl="revTx" presStyleIdx="4" presStyleCnt="6">
        <dgm:presLayoutVars>
          <dgm:chMax val="0"/>
          <dgm:chPref val="0"/>
        </dgm:presLayoutVars>
      </dgm:prSet>
      <dgm:spPr/>
    </dgm:pt>
    <dgm:pt modelId="{D78B4CCB-A71A-47EE-BD2F-0FCB7B77F377}" type="pres">
      <dgm:prSet presAssocID="{352F9BF9-FFD8-417E-99DA-126CB3992207}" presName="txSpace" presStyleCnt="0"/>
      <dgm:spPr/>
    </dgm:pt>
    <dgm:pt modelId="{CC3B7E16-30AF-4702-AC9F-9543B27F3CFE}" type="pres">
      <dgm:prSet presAssocID="{352F9BF9-FFD8-417E-99DA-126CB3992207}" presName="desTx" presStyleLbl="revTx" presStyleIdx="5" presStyleCnt="6">
        <dgm:presLayoutVars/>
      </dgm:prSet>
      <dgm:spPr/>
    </dgm:pt>
  </dgm:ptLst>
  <dgm:cxnLst>
    <dgm:cxn modelId="{D1B33A00-B784-0F4E-BBA7-80AE5B7A2B2E}" type="presOf" srcId="{FDD0AC55-612A-4494-954C-68E7090BA427}" destId="{E65E6BC8-93DD-4153-9C2E-A8760E9EFAF2}" srcOrd="0" destOrd="0" presId="urn:microsoft.com/office/officeart/2018/5/layout/CenteredIconLabelDescriptionList"/>
    <dgm:cxn modelId="{2888B41B-A4EB-F342-BFF3-A9F33AB45003}" type="presOf" srcId="{4BCCAA12-FFF4-4AF2-B16E-C336B9B001B3}" destId="{C14B99D9-899C-4AF6-8E0A-EA455F8D6568}" srcOrd="0" destOrd="1" presId="urn:microsoft.com/office/officeart/2018/5/layout/CenteredIconLabelDescriptionList"/>
    <dgm:cxn modelId="{24A1E71F-A0C7-4878-B29B-CA523045E6FD}" srcId="{352F9BF9-FFD8-417E-99DA-126CB3992207}" destId="{0465D725-465A-41D3-8079-ABDE86E665A0}" srcOrd="0" destOrd="0" parTransId="{B0492F99-D9F3-4039-A1FF-413DCF38D4CF}" sibTransId="{340D9BE7-D2AB-41D2-9BA1-547F9994D466}"/>
    <dgm:cxn modelId="{7F057125-5C97-49AB-B481-418E0A6E1C57}" srcId="{FDD0AC55-612A-4494-954C-68E7090BA427}" destId="{A7D3B59B-CF9B-48C0-8D45-D05DC13E3BF2}" srcOrd="0" destOrd="0" parTransId="{3981A24C-AE17-4A87-B1E7-28F3CECAD1A0}" sibTransId="{57878F22-23B4-4F7E-BF2C-5DC5D337191F}"/>
    <dgm:cxn modelId="{8495FD49-8063-4950-B517-06DAE52EB5BF}" srcId="{21F32ADE-EB6F-4611-A4FE-FEE95E25FC40}" destId="{4BCCAA12-FFF4-4AF2-B16E-C336B9B001B3}" srcOrd="0" destOrd="0" parTransId="{28446B13-6E1D-4BAD-A6AB-F6F99EA208AC}" sibTransId="{F9EA9DA9-E630-4FB8-80B8-ADF18EB10514}"/>
    <dgm:cxn modelId="{CA924C4D-93BB-B446-A5A7-165ECC3FFECE}" type="presOf" srcId="{B7A1053D-D2C8-1E41-A7B2-FA98ADEC8569}" destId="{C14B99D9-899C-4AF6-8E0A-EA455F8D6568}" srcOrd="0" destOrd="3" presId="urn:microsoft.com/office/officeart/2018/5/layout/CenteredIconLabelDescriptionList"/>
    <dgm:cxn modelId="{B81DAB51-229D-6A48-BFCF-7F63AFF35C5F}" type="presOf" srcId="{21F32ADE-EB6F-4611-A4FE-FEE95E25FC40}" destId="{C14B99D9-899C-4AF6-8E0A-EA455F8D6568}" srcOrd="0" destOrd="0" presId="urn:microsoft.com/office/officeart/2018/5/layout/CenteredIconLabelDescriptionList"/>
    <dgm:cxn modelId="{DFB18B6A-AA45-4F88-8766-047971A898C7}" srcId="{352F9BF9-FFD8-417E-99DA-126CB3992207}" destId="{C8FA4B1B-1863-4D04-9B19-66B398052536}" srcOrd="2" destOrd="0" parTransId="{1795F536-55B9-4368-883D-4ADAF0C14796}" sibTransId="{B9A73B17-246C-4C7D-AEC9-CB5F9B4B3798}"/>
    <dgm:cxn modelId="{EE33DE77-3C1D-488D-9115-BEEDD451969F}" srcId="{FC2FCF6C-885A-4066-B6AC-122CC377C7D1}" destId="{352F9BF9-FFD8-417E-99DA-126CB3992207}" srcOrd="2" destOrd="0" parTransId="{06BE475B-41DD-4767-9F55-DA978D318F41}" sibTransId="{2E673AB2-1E08-4898-8D11-48A63C76E687}"/>
    <dgm:cxn modelId="{092DF47E-1486-014D-AD1A-BBD1EF2AFD85}" type="presOf" srcId="{C8FA4B1B-1863-4D04-9B19-66B398052536}" destId="{CC3B7E16-30AF-4702-AC9F-9543B27F3CFE}" srcOrd="0" destOrd="2" presId="urn:microsoft.com/office/officeart/2018/5/layout/CenteredIconLabelDescriptionList"/>
    <dgm:cxn modelId="{4468F086-2C90-E545-9E00-965FA1F3C859}" type="presOf" srcId="{A7D3B59B-CF9B-48C0-8D45-D05DC13E3BF2}" destId="{38BD6835-B206-41A6-9696-54958DFBD96C}" srcOrd="0" destOrd="0" presId="urn:microsoft.com/office/officeart/2018/5/layout/CenteredIconLabelDescriptionList"/>
    <dgm:cxn modelId="{1D7A258F-1BE2-7844-8C93-1C49FDF62934}" type="presOf" srcId="{FC2FCF6C-885A-4066-B6AC-122CC377C7D1}" destId="{2CEF2EE0-20AE-42B4-B182-3EFEFE92EE6E}" srcOrd="0" destOrd="0" presId="urn:microsoft.com/office/officeart/2018/5/layout/CenteredIconLabelDescriptionList"/>
    <dgm:cxn modelId="{45F87B9F-D2CF-4EF7-BBF3-86C36A2AAE3F}" srcId="{352F9BF9-FFD8-417E-99DA-126CB3992207}" destId="{507B09B7-B58D-4D5E-92D6-17A4C1A791EB}" srcOrd="1" destOrd="0" parTransId="{6BB83849-3DB6-4001-99FE-902A76F44579}" sibTransId="{E38D5D7C-83F2-4501-8EEC-182BD9F246B8}"/>
    <dgm:cxn modelId="{259005A6-37DF-0147-BCA1-A29E19E9CFC9}" type="presOf" srcId="{1C89A3A1-98A4-47CD-A8C5-68D6EB09A3A1}" destId="{73691076-3484-4B3D-BF50-E02C5F149EE4}" srcOrd="0" destOrd="0" presId="urn:microsoft.com/office/officeart/2018/5/layout/CenteredIconLabelDescriptionList"/>
    <dgm:cxn modelId="{40D99BB4-B9D0-3647-90C0-9B32826F6CFF}" srcId="{21F32ADE-EB6F-4611-A4FE-FEE95E25FC40}" destId="{B7A1053D-D2C8-1E41-A7B2-FA98ADEC8569}" srcOrd="2" destOrd="0" parTransId="{194C4875-CEC3-1E4A-A957-88D5BDFA058C}" sibTransId="{0F1AB2D1-3BC3-7A47-B3BE-0965A7F0B8EE}"/>
    <dgm:cxn modelId="{FE74ADD4-DA46-4D41-8F98-A7961B84392C}" srcId="{21F32ADE-EB6F-4611-A4FE-FEE95E25FC40}" destId="{79CCE75D-AF3C-6346-85E9-275993269F96}" srcOrd="3" destOrd="0" parTransId="{A1B91976-23AF-E240-92FF-47C40E1237BF}" sibTransId="{5AE0A355-CEFE-6E45-B177-761EED0C8BF1}"/>
    <dgm:cxn modelId="{01DBB8D9-9AE2-480D-93A7-AB7B6D4B7DEB}" srcId="{FC2FCF6C-885A-4066-B6AC-122CC377C7D1}" destId="{FDD0AC55-612A-4494-954C-68E7090BA427}" srcOrd="0" destOrd="0" parTransId="{54747510-DF70-4A2D-89DE-21BD4D9DA563}" sibTransId="{7F73A201-A6CC-407D-9199-3480165F00C4}"/>
    <dgm:cxn modelId="{7857F8DD-1A5A-8048-963C-F59A0FD694F4}" type="presOf" srcId="{0D657D2C-4B5A-4DF6-BDC0-D0EF1B3BCB4B}" destId="{C14B99D9-899C-4AF6-8E0A-EA455F8D6568}" srcOrd="0" destOrd="2" presId="urn:microsoft.com/office/officeart/2018/5/layout/CenteredIconLabelDescriptionList"/>
    <dgm:cxn modelId="{1D09BAE5-AFE9-6743-803B-B06433F9FD64}" type="presOf" srcId="{0465D725-465A-41D3-8079-ABDE86E665A0}" destId="{CC3B7E16-30AF-4702-AC9F-9543B27F3CFE}" srcOrd="0" destOrd="0" presId="urn:microsoft.com/office/officeart/2018/5/layout/CenteredIconLabelDescriptionList"/>
    <dgm:cxn modelId="{9CA02CE7-9E74-42DB-87C0-22FA8D0E87B3}" srcId="{1C89A3A1-98A4-47CD-A8C5-68D6EB09A3A1}" destId="{21F32ADE-EB6F-4611-A4FE-FEE95E25FC40}" srcOrd="0" destOrd="0" parTransId="{33DA8192-16AF-4EB5-B842-5550EA89809C}" sibTransId="{048F8BC7-9AF3-4F83-8469-FA3F9C25CE9A}"/>
    <dgm:cxn modelId="{946FA1E7-F27B-4C2F-991B-2515470B10B2}" srcId="{21F32ADE-EB6F-4611-A4FE-FEE95E25FC40}" destId="{0D657D2C-4B5A-4DF6-BDC0-D0EF1B3BCB4B}" srcOrd="1" destOrd="0" parTransId="{CF500266-032D-4EBD-8FC6-0E1BDE7E0CCE}" sibTransId="{1A361733-C17B-4660-8450-CB2C988A2131}"/>
    <dgm:cxn modelId="{5500F1ED-01CA-F147-8265-E8B65FC02127}" type="presOf" srcId="{507B09B7-B58D-4D5E-92D6-17A4C1A791EB}" destId="{CC3B7E16-30AF-4702-AC9F-9543B27F3CFE}" srcOrd="0" destOrd="1" presId="urn:microsoft.com/office/officeart/2018/5/layout/CenteredIconLabelDescriptionList"/>
    <dgm:cxn modelId="{A51F9EF0-F4CA-0948-8F67-3429426CD101}" type="presOf" srcId="{352F9BF9-FFD8-417E-99DA-126CB3992207}" destId="{05C52236-1FA0-4240-BDDC-5028953BDADF}" srcOrd="0" destOrd="0" presId="urn:microsoft.com/office/officeart/2018/5/layout/CenteredIconLabelDescriptionList"/>
    <dgm:cxn modelId="{1591F0F3-C68F-334C-903E-1D2385AF30CD}" type="presOf" srcId="{79CCE75D-AF3C-6346-85E9-275993269F96}" destId="{C14B99D9-899C-4AF6-8E0A-EA455F8D6568}" srcOrd="0" destOrd="4" presId="urn:microsoft.com/office/officeart/2018/5/layout/CenteredIconLabelDescriptionList"/>
    <dgm:cxn modelId="{9B342AF4-280E-40D0-95E5-D289B7576EB6}" srcId="{FC2FCF6C-885A-4066-B6AC-122CC377C7D1}" destId="{1C89A3A1-98A4-47CD-A8C5-68D6EB09A3A1}" srcOrd="1" destOrd="0" parTransId="{A3B78738-EA7E-4FEB-A070-C6198DD2E5E3}" sibTransId="{D8A311F3-9DDF-4B1A-B151-E9A4E8321805}"/>
    <dgm:cxn modelId="{20611666-A1DE-634F-A0BA-33B38BE9983C}" type="presParOf" srcId="{2CEF2EE0-20AE-42B4-B182-3EFEFE92EE6E}" destId="{29612038-E7E9-41E5-B1A1-1AC0E60149F1}" srcOrd="0" destOrd="0" presId="urn:microsoft.com/office/officeart/2018/5/layout/CenteredIconLabelDescriptionList"/>
    <dgm:cxn modelId="{AB82A4DA-C050-E240-9A2E-32523A9ED8F5}" type="presParOf" srcId="{29612038-E7E9-41E5-B1A1-1AC0E60149F1}" destId="{D5A56C83-52C9-4177-B185-7841F4B6418E}" srcOrd="0" destOrd="0" presId="urn:microsoft.com/office/officeart/2018/5/layout/CenteredIconLabelDescriptionList"/>
    <dgm:cxn modelId="{7EA12738-4D28-DF4C-A34F-721CFA764B98}" type="presParOf" srcId="{29612038-E7E9-41E5-B1A1-1AC0E60149F1}" destId="{D1C5E73D-3619-4CD5-9529-11D714348636}" srcOrd="1" destOrd="0" presId="urn:microsoft.com/office/officeart/2018/5/layout/CenteredIconLabelDescriptionList"/>
    <dgm:cxn modelId="{DC47D57D-EB6B-1B46-B7F8-551014785656}" type="presParOf" srcId="{29612038-E7E9-41E5-B1A1-1AC0E60149F1}" destId="{E65E6BC8-93DD-4153-9C2E-A8760E9EFAF2}" srcOrd="2" destOrd="0" presId="urn:microsoft.com/office/officeart/2018/5/layout/CenteredIconLabelDescriptionList"/>
    <dgm:cxn modelId="{85275662-127B-D349-A5CA-C91D5A67168B}" type="presParOf" srcId="{29612038-E7E9-41E5-B1A1-1AC0E60149F1}" destId="{1AECA4E4-5197-4323-A5E7-CF6CA14457B8}" srcOrd="3" destOrd="0" presId="urn:microsoft.com/office/officeart/2018/5/layout/CenteredIconLabelDescriptionList"/>
    <dgm:cxn modelId="{C87333FF-3CC2-6146-8D07-B18B6049995F}" type="presParOf" srcId="{29612038-E7E9-41E5-B1A1-1AC0E60149F1}" destId="{38BD6835-B206-41A6-9696-54958DFBD96C}" srcOrd="4" destOrd="0" presId="urn:microsoft.com/office/officeart/2018/5/layout/CenteredIconLabelDescriptionList"/>
    <dgm:cxn modelId="{16B6E5B6-06CB-8445-B2A6-5968EEDD0FAB}" type="presParOf" srcId="{2CEF2EE0-20AE-42B4-B182-3EFEFE92EE6E}" destId="{AA05EC0A-AB5D-431F-9198-11060C163C7F}" srcOrd="1" destOrd="0" presId="urn:microsoft.com/office/officeart/2018/5/layout/CenteredIconLabelDescriptionList"/>
    <dgm:cxn modelId="{7E7D32FF-F3DB-E547-A4DB-D15C2D7A54C1}" type="presParOf" srcId="{2CEF2EE0-20AE-42B4-B182-3EFEFE92EE6E}" destId="{799B6148-0686-4575-BDA5-30B7266883FA}" srcOrd="2" destOrd="0" presId="urn:microsoft.com/office/officeart/2018/5/layout/CenteredIconLabelDescriptionList"/>
    <dgm:cxn modelId="{D982D49E-23BF-AB47-8503-75E92983C949}" type="presParOf" srcId="{799B6148-0686-4575-BDA5-30B7266883FA}" destId="{3E98CBAF-4558-4C84-9653-DABEF911A967}" srcOrd="0" destOrd="0" presId="urn:microsoft.com/office/officeart/2018/5/layout/CenteredIconLabelDescriptionList"/>
    <dgm:cxn modelId="{453BEF89-BC06-4342-A3FC-AB94FE75E98A}" type="presParOf" srcId="{799B6148-0686-4575-BDA5-30B7266883FA}" destId="{E537AAF0-AC93-42B8-B123-6AE8079DDCC5}" srcOrd="1" destOrd="0" presId="urn:microsoft.com/office/officeart/2018/5/layout/CenteredIconLabelDescriptionList"/>
    <dgm:cxn modelId="{426CC997-1452-BC47-9318-A42CF9A0AAB1}" type="presParOf" srcId="{799B6148-0686-4575-BDA5-30B7266883FA}" destId="{73691076-3484-4B3D-BF50-E02C5F149EE4}" srcOrd="2" destOrd="0" presId="urn:microsoft.com/office/officeart/2018/5/layout/CenteredIconLabelDescriptionList"/>
    <dgm:cxn modelId="{0FF88446-CBBF-1648-952A-916C1E6D2E78}" type="presParOf" srcId="{799B6148-0686-4575-BDA5-30B7266883FA}" destId="{979988C0-70E2-4B9E-8F83-1449E406EC79}" srcOrd="3" destOrd="0" presId="urn:microsoft.com/office/officeart/2018/5/layout/CenteredIconLabelDescriptionList"/>
    <dgm:cxn modelId="{28D26938-341A-0246-AED7-B6E1E2318987}" type="presParOf" srcId="{799B6148-0686-4575-BDA5-30B7266883FA}" destId="{C14B99D9-899C-4AF6-8E0A-EA455F8D6568}" srcOrd="4" destOrd="0" presId="urn:microsoft.com/office/officeart/2018/5/layout/CenteredIconLabelDescriptionList"/>
    <dgm:cxn modelId="{C68FE604-F07D-9347-BFEC-5BBCE4A4EBA0}" type="presParOf" srcId="{2CEF2EE0-20AE-42B4-B182-3EFEFE92EE6E}" destId="{A0E49299-DFCB-4CB2-A934-B35A7E542B20}" srcOrd="3" destOrd="0" presId="urn:microsoft.com/office/officeart/2018/5/layout/CenteredIconLabelDescriptionList"/>
    <dgm:cxn modelId="{BD43502E-BF74-7E44-B883-A08ED8C05D77}" type="presParOf" srcId="{2CEF2EE0-20AE-42B4-B182-3EFEFE92EE6E}" destId="{A984F4B8-2C62-4190-BFCD-392CC1D36347}" srcOrd="4" destOrd="0" presId="urn:microsoft.com/office/officeart/2018/5/layout/CenteredIconLabelDescriptionList"/>
    <dgm:cxn modelId="{1137F87F-0232-874A-BA5A-E6AEAC047F1C}" type="presParOf" srcId="{A984F4B8-2C62-4190-BFCD-392CC1D36347}" destId="{A10D2318-DD77-4A5B-9420-BA67ADD7A31F}" srcOrd="0" destOrd="0" presId="urn:microsoft.com/office/officeart/2018/5/layout/CenteredIconLabelDescriptionList"/>
    <dgm:cxn modelId="{B8E09F29-ED15-C740-B9BC-9F05DA4DCBB7}" type="presParOf" srcId="{A984F4B8-2C62-4190-BFCD-392CC1D36347}" destId="{8944322E-4B41-47DA-8FA6-D2A07E0E2957}" srcOrd="1" destOrd="0" presId="urn:microsoft.com/office/officeart/2018/5/layout/CenteredIconLabelDescriptionList"/>
    <dgm:cxn modelId="{A31D9DD6-AA2B-304C-836D-87091E709E84}" type="presParOf" srcId="{A984F4B8-2C62-4190-BFCD-392CC1D36347}" destId="{05C52236-1FA0-4240-BDDC-5028953BDADF}" srcOrd="2" destOrd="0" presId="urn:microsoft.com/office/officeart/2018/5/layout/CenteredIconLabelDescriptionList"/>
    <dgm:cxn modelId="{82D41F95-AF1C-2F48-A872-EF1E194C99BC}" type="presParOf" srcId="{A984F4B8-2C62-4190-BFCD-392CC1D36347}" destId="{D78B4CCB-A71A-47EE-BD2F-0FCB7B77F377}" srcOrd="3" destOrd="0" presId="urn:microsoft.com/office/officeart/2018/5/layout/CenteredIconLabelDescriptionList"/>
    <dgm:cxn modelId="{94C90CE3-1AE9-124A-BA88-AD323FDDE275}" type="presParOf" srcId="{A984F4B8-2C62-4190-BFCD-392CC1D36347}" destId="{CC3B7E16-30AF-4702-AC9F-9543B27F3CF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56C83-52C9-4177-B185-7841F4B6418E}">
      <dsp:nvSpPr>
        <dsp:cNvPr id="0" name=""/>
        <dsp:cNvSpPr/>
      </dsp:nvSpPr>
      <dsp:spPr>
        <a:xfrm>
          <a:off x="1015182" y="45609"/>
          <a:ext cx="1077260" cy="10772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E6BC8-93DD-4153-9C2E-A8760E9EFAF2}">
      <dsp:nvSpPr>
        <dsp:cNvPr id="0" name=""/>
        <dsp:cNvSpPr/>
      </dsp:nvSpPr>
      <dsp:spPr>
        <a:xfrm>
          <a:off x="14870" y="1238845"/>
          <a:ext cx="3077885" cy="620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Learned how to clean a large dataset (4.5 million data points, 350MB) </a:t>
          </a:r>
        </a:p>
      </dsp:txBody>
      <dsp:txXfrm>
        <a:off x="14870" y="1238845"/>
        <a:ext cx="3077885" cy="620992"/>
      </dsp:txXfrm>
    </dsp:sp>
    <dsp:sp modelId="{38BD6835-B206-41A6-9696-54958DFBD96C}">
      <dsp:nvSpPr>
        <dsp:cNvPr id="0" name=""/>
        <dsp:cNvSpPr/>
      </dsp:nvSpPr>
      <dsp:spPr>
        <a:xfrm>
          <a:off x="14870" y="1913780"/>
          <a:ext cx="3077885" cy="828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Pandas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Numpy</a:t>
          </a:r>
        </a:p>
      </dsp:txBody>
      <dsp:txXfrm>
        <a:off x="14870" y="1913780"/>
        <a:ext cx="3077885" cy="828934"/>
      </dsp:txXfrm>
    </dsp:sp>
    <dsp:sp modelId="{3E98CBAF-4558-4C84-9653-DABEF911A967}">
      <dsp:nvSpPr>
        <dsp:cNvPr id="0" name=""/>
        <dsp:cNvSpPr/>
      </dsp:nvSpPr>
      <dsp:spPr>
        <a:xfrm>
          <a:off x="4631698" y="29913"/>
          <a:ext cx="1077260" cy="10772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691076-3484-4B3D-BF50-E02C5F149EE4}">
      <dsp:nvSpPr>
        <dsp:cNvPr id="0" name=""/>
        <dsp:cNvSpPr/>
      </dsp:nvSpPr>
      <dsp:spPr>
        <a:xfrm>
          <a:off x="3631386" y="1201609"/>
          <a:ext cx="3077885" cy="620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Learned how to work with Twitter data and prepare it for sentiment analysis. </a:t>
          </a:r>
        </a:p>
      </dsp:txBody>
      <dsp:txXfrm>
        <a:off x="3631386" y="1201609"/>
        <a:ext cx="3077885" cy="620992"/>
      </dsp:txXfrm>
    </dsp:sp>
    <dsp:sp modelId="{C14B99D9-899C-4AF6-8E0A-EA455F8D6568}">
      <dsp:nvSpPr>
        <dsp:cNvPr id="0" name=""/>
        <dsp:cNvSpPr/>
      </dsp:nvSpPr>
      <dsp:spPr>
        <a:xfrm>
          <a:off x="3753564" y="1797281"/>
          <a:ext cx="2836513" cy="991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  <a:p>
          <a:pPr marL="57150" lvl="1" indent="-57150" algn="ctr" defTabSz="4889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100" kern="1200" dirty="0"/>
            <a:t>Text Blob</a:t>
          </a:r>
        </a:p>
        <a:p>
          <a:pPr marL="57150" lvl="1" indent="-57150" algn="ctr" defTabSz="4889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100" kern="1200" dirty="0"/>
            <a:t>NLTK</a:t>
          </a:r>
        </a:p>
        <a:p>
          <a:pPr marL="57150" lvl="1" indent="-57150" algn="ctr" defTabSz="4889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100" kern="1200" dirty="0"/>
            <a:t>Re</a:t>
          </a:r>
        </a:p>
        <a:p>
          <a:pPr marL="57150" lvl="1" indent="-57150" algn="ctr" defTabSz="4889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100" kern="1200" dirty="0"/>
            <a:t>String</a:t>
          </a:r>
        </a:p>
      </dsp:txBody>
      <dsp:txXfrm>
        <a:off x="3753564" y="1797281"/>
        <a:ext cx="2836513" cy="991043"/>
      </dsp:txXfrm>
    </dsp:sp>
    <dsp:sp modelId="{A10D2318-DD77-4A5B-9420-BA67ADD7A31F}">
      <dsp:nvSpPr>
        <dsp:cNvPr id="0" name=""/>
        <dsp:cNvSpPr/>
      </dsp:nvSpPr>
      <dsp:spPr>
        <a:xfrm>
          <a:off x="8248214" y="45609"/>
          <a:ext cx="1077260" cy="10772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C52236-1FA0-4240-BDDC-5028953BDADF}">
      <dsp:nvSpPr>
        <dsp:cNvPr id="0" name=""/>
        <dsp:cNvSpPr/>
      </dsp:nvSpPr>
      <dsp:spPr>
        <a:xfrm>
          <a:off x="7247902" y="1238845"/>
          <a:ext cx="3077885" cy="620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Learned how to plot data in various ways.</a:t>
          </a:r>
        </a:p>
      </dsp:txBody>
      <dsp:txXfrm>
        <a:off x="7247902" y="1238845"/>
        <a:ext cx="3077885" cy="620992"/>
      </dsp:txXfrm>
    </dsp:sp>
    <dsp:sp modelId="{CC3B7E16-30AF-4702-AC9F-9543B27F3CFE}">
      <dsp:nvSpPr>
        <dsp:cNvPr id="0" name=""/>
        <dsp:cNvSpPr/>
      </dsp:nvSpPr>
      <dsp:spPr>
        <a:xfrm>
          <a:off x="7247902" y="1913780"/>
          <a:ext cx="3077885" cy="828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Matplotlib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Seaborn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Plotly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Word Cloud</a:t>
          </a:r>
        </a:p>
      </dsp:txBody>
      <dsp:txXfrm>
        <a:off x="7247902" y="1913780"/>
        <a:ext cx="3077885" cy="828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0CA5-F94A-D347-A42D-4B7913DEA9F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14FC6-D03B-4549-8245-94695A460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26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0CA5-F94A-D347-A42D-4B7913DEA9F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14FC6-D03B-4549-8245-94695A460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61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0CA5-F94A-D347-A42D-4B7913DEA9F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14FC6-D03B-4549-8245-94695A460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1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0CA5-F94A-D347-A42D-4B7913DEA9F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14FC6-D03B-4549-8245-94695A460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84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0CA5-F94A-D347-A42D-4B7913DEA9F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14FC6-D03B-4549-8245-94695A460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32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0CA5-F94A-D347-A42D-4B7913DEA9F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14FC6-D03B-4549-8245-94695A460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189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0CA5-F94A-D347-A42D-4B7913DEA9F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14FC6-D03B-4549-8245-94695A460A7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43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0CA5-F94A-D347-A42D-4B7913DEA9F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14FC6-D03B-4549-8245-94695A460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05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0CA5-F94A-D347-A42D-4B7913DEA9F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14FC6-D03B-4549-8245-94695A460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5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0CA5-F94A-D347-A42D-4B7913DEA9F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14FC6-D03B-4549-8245-94695A460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234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A370CA5-F94A-D347-A42D-4B7913DEA9F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14FC6-D03B-4549-8245-94695A460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7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A370CA5-F94A-D347-A42D-4B7913DEA9F8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1714FC6-D03B-4549-8245-94695A460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78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File:Twitter_bird_logo.png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blogs.salford.ac.uk/business-school/bitcoins-blockchain/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-sa/3.0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etonpinesfinancial.com/what-the-bulls-and-bears-are-saying-is-the-bear-right-this-tim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8BB6-04BF-6A42-A040-875ECC5DD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3612"/>
            <a:ext cx="9144000" cy="2387600"/>
          </a:xfrm>
        </p:spPr>
        <p:txBody>
          <a:bodyPr/>
          <a:lstStyle/>
          <a:p>
            <a:r>
              <a:rPr lang="en-US" dirty="0"/>
              <a:t>Twitter Sentiment and Bitcoin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6747-F9FE-4A45-B109-D55051CD1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222" y="3428781"/>
            <a:ext cx="9144000" cy="1655762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chemeClr val="bg1"/>
                </a:solidFill>
              </a:rPr>
              <a:t>Intra and Inter-day Market Analysis</a:t>
            </a:r>
          </a:p>
        </p:txBody>
      </p:sp>
      <p:pic>
        <p:nvPicPr>
          <p:cNvPr id="5" name="Picture 4" descr="File:Twitter bird logo.png - Wikipedia">
            <a:extLst>
              <a:ext uri="{FF2B5EF4-FFF2-40B4-BE49-F238E27FC236}">
                <a16:creationId xmlns:a16="http://schemas.microsoft.com/office/drawing/2014/main" id="{FE2F9661-5C69-7840-873E-8002BD531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4734" y="248464"/>
            <a:ext cx="2820704" cy="2294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0CFC1-B086-C440-BF49-7975C3F8EBC3}"/>
              </a:ext>
            </a:extLst>
          </p:cNvPr>
          <p:cNvSpPr txBox="1"/>
          <p:nvPr/>
        </p:nvSpPr>
        <p:spPr>
          <a:xfrm>
            <a:off x="-55033" y="-12574"/>
            <a:ext cx="3158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it.wikipedia.org/wiki/File:Twitter_bird_logo.pn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8" name="Picture 7" descr="Bitcoins blockchain: could it revolutionise business?">
            <a:extLst>
              <a:ext uri="{FF2B5EF4-FFF2-40B4-BE49-F238E27FC236}">
                <a16:creationId xmlns:a16="http://schemas.microsoft.com/office/drawing/2014/main" id="{F83FEB0A-5497-A842-855A-181D5E9CE7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460089" y="3573152"/>
            <a:ext cx="2731910" cy="2711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8BA13-8B84-BF41-AF2F-0C8E0F6EEC95}"/>
              </a:ext>
            </a:extLst>
          </p:cNvPr>
          <p:cNvSpPr txBox="1"/>
          <p:nvPr/>
        </p:nvSpPr>
        <p:spPr>
          <a:xfrm>
            <a:off x="9385301" y="6284444"/>
            <a:ext cx="3158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://blogs.salford.ac.uk/business-school/bitcoins-blockchain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/3.0/"/>
              </a:rPr>
              <a:t>CC BY</a:t>
            </a:r>
            <a:endParaRPr 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18325-BDA8-6047-9D6D-B69483312ADA}"/>
              </a:ext>
            </a:extLst>
          </p:cNvPr>
          <p:cNvSpPr txBox="1"/>
          <p:nvPr/>
        </p:nvSpPr>
        <p:spPr>
          <a:xfrm>
            <a:off x="4552245" y="5084543"/>
            <a:ext cx="3158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Jessica Fogerty</a:t>
            </a:r>
          </a:p>
          <a:p>
            <a:pPr algn="ctr"/>
            <a:r>
              <a:rPr lang="en-US" sz="3600" dirty="0"/>
              <a:t>DATS 6103 Section 10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3235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DD8AB513-F5B0-DA41-BD87-014C56E03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" y="40458"/>
            <a:ext cx="3384331" cy="2277650"/>
          </a:xfrm>
          <a:prstGeom prst="rect">
            <a:avLst/>
          </a:prstGeom>
        </p:spPr>
      </p:pic>
      <p:pic>
        <p:nvPicPr>
          <p:cNvPr id="25" name="Picture 24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4274CFD6-851D-0647-A2B4-747EFBEF2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651" y="69731"/>
            <a:ext cx="3279308" cy="2206970"/>
          </a:xfrm>
          <a:prstGeom prst="rect">
            <a:avLst/>
          </a:prstGeom>
        </p:spPr>
      </p:pic>
      <p:pic>
        <p:nvPicPr>
          <p:cNvPr id="27" name="Picture 26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37D629DA-40F5-7B4C-BC7D-8653D3EC5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1" y="34391"/>
            <a:ext cx="3384331" cy="2277651"/>
          </a:xfrm>
          <a:prstGeom prst="rect">
            <a:avLst/>
          </a:prstGeom>
        </p:spPr>
      </p:pic>
      <p:pic>
        <p:nvPicPr>
          <p:cNvPr id="29" name="Picture 28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267B270A-0067-6F41-BD64-78570BF55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12042"/>
            <a:ext cx="3466989" cy="2289782"/>
          </a:xfrm>
          <a:prstGeom prst="rect">
            <a:avLst/>
          </a:prstGeom>
        </p:spPr>
      </p:pic>
      <p:pic>
        <p:nvPicPr>
          <p:cNvPr id="31" name="Picture 30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EA61CB32-5C1F-B644-8059-3DBB4EC01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243" y="2342237"/>
            <a:ext cx="3357114" cy="2259333"/>
          </a:xfrm>
          <a:prstGeom prst="rect">
            <a:avLst/>
          </a:prstGeom>
        </p:spPr>
      </p:pic>
      <p:pic>
        <p:nvPicPr>
          <p:cNvPr id="33" name="Picture 32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3D8AC6ED-D158-AE48-A63A-FE0B24F45C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2225222"/>
            <a:ext cx="3357113" cy="2259333"/>
          </a:xfrm>
          <a:prstGeom prst="rect">
            <a:avLst/>
          </a:prstGeom>
        </p:spPr>
      </p:pic>
      <p:pic>
        <p:nvPicPr>
          <p:cNvPr id="35" name="Picture 34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2201F650-7AC0-744E-A1C8-73C8EEDE62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601824"/>
            <a:ext cx="3415040" cy="2298317"/>
          </a:xfrm>
          <a:prstGeom prst="rect">
            <a:avLst/>
          </a:prstGeom>
        </p:spPr>
      </p:pic>
      <p:pic>
        <p:nvPicPr>
          <p:cNvPr id="37" name="Picture 36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5CC2B129-436C-6A41-95CB-721C1D57DA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8340" y="4581056"/>
            <a:ext cx="3434920" cy="2311696"/>
          </a:xfrm>
          <a:prstGeom prst="rect">
            <a:avLst/>
          </a:prstGeom>
        </p:spPr>
      </p:pic>
      <p:pic>
        <p:nvPicPr>
          <p:cNvPr id="39" name="Picture 38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B87C90DE-82D2-A34C-89D0-45A670B39B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7199" y="4484555"/>
            <a:ext cx="3384333" cy="224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00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580DF-D339-C343-ADA3-5E31E5CF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800"/>
              <a:t>Correlation Between Polarity and Bitcoin Price Per day</a:t>
            </a:r>
          </a:p>
        </p:txBody>
      </p:sp>
      <p:pic>
        <p:nvPicPr>
          <p:cNvPr id="5" name="Content Placeholder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67E91A8E-6526-074A-A44A-6AB9D6FAA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376" y="1069625"/>
            <a:ext cx="6257544" cy="44040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80A968-EA59-C041-8D22-548247406A7B}"/>
              </a:ext>
            </a:extLst>
          </p:cNvPr>
          <p:cNvSpPr/>
          <p:nvPr/>
        </p:nvSpPr>
        <p:spPr>
          <a:xfrm>
            <a:off x="9879724" y="1066590"/>
            <a:ext cx="998483" cy="317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49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26E0E-9632-4347-ACC7-4AA1E8E7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800"/>
              <a:t>Correlation Between Tweet Volume and Bitcoin Price Per day</a:t>
            </a:r>
          </a:p>
        </p:txBody>
      </p:sp>
      <p:pic>
        <p:nvPicPr>
          <p:cNvPr id="8" name="Content Placeholder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DBC8D0C-A3B0-F14A-974E-082FDFA7D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376" y="1144082"/>
            <a:ext cx="6257544" cy="425512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6C8E353-D862-F740-AE50-50544AF78E94}"/>
              </a:ext>
            </a:extLst>
          </p:cNvPr>
          <p:cNvSpPr/>
          <p:nvPr/>
        </p:nvSpPr>
        <p:spPr>
          <a:xfrm>
            <a:off x="9385737" y="985210"/>
            <a:ext cx="998483" cy="317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2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08FC1-CC9B-464F-B1FE-24876573D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6" y="966951"/>
            <a:ext cx="3044952" cy="1898904"/>
          </a:xfrm>
          <a:prstGeom prst="roundRect">
            <a:avLst>
              <a:gd name="adj" fmla="val 14141"/>
            </a:avLst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000" dirty="0"/>
              <a:t>Number of Bullish and Bearish Tweets per day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BC8245-2EEA-F245-A2FD-B5AE55C55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254" y="1122807"/>
            <a:ext cx="4925707" cy="4297680"/>
          </a:xfrm>
          <a:prstGeom prst="rect">
            <a:avLst/>
          </a:prstGeom>
        </p:spPr>
      </p:pic>
      <p:pic>
        <p:nvPicPr>
          <p:cNvPr id="14" name="Picture 13" descr="What the Bulls and Bears Are Saying: Is the Bear Right ...">
            <a:extLst>
              <a:ext uri="{FF2B5EF4-FFF2-40B4-BE49-F238E27FC236}">
                <a16:creationId xmlns:a16="http://schemas.microsoft.com/office/drawing/2014/main" id="{29BC6BAA-F7AC-2745-BD3D-BC72366BE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5552" y="3428999"/>
            <a:ext cx="4362627" cy="256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36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4E3759DD-698F-4D3A-AF4C-5E44527D3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FEDE2-ECE4-1B4D-8AD6-D3873B3CA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Tweet count by unique language</a:t>
            </a:r>
          </a:p>
        </p:txBody>
      </p:sp>
      <p:pic>
        <p:nvPicPr>
          <p:cNvPr id="59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CB262B-BF7C-E04B-A25D-A1C987A0F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48" y="700884"/>
            <a:ext cx="3839552" cy="2812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653ECF-1E60-2547-91CC-4F8907C09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287" y="757609"/>
            <a:ext cx="3722473" cy="2819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B4FD2-07B6-D649-A17B-04A39D8D7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547" y="757609"/>
            <a:ext cx="3722473" cy="282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63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069F9-6761-AB4C-B301-A8757CED0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Tweet count by unique user defined location</a:t>
            </a:r>
          </a:p>
        </p:txBody>
      </p:sp>
      <p:pic>
        <p:nvPicPr>
          <p:cNvPr id="5" name="Content Placeholder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AFA3821-D8B7-324B-956D-D5AAD53B5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3186" y="640080"/>
            <a:ext cx="6119923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06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A5FD-5DDF-064D-AEE7-651FD69DE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4668"/>
            <a:ext cx="7729728" cy="1188720"/>
          </a:xfrm>
        </p:spPr>
        <p:txBody>
          <a:bodyPr/>
          <a:lstStyle/>
          <a:p>
            <a:r>
              <a:rPr lang="en-US" dirty="0" err="1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0C726-2877-F948-97A0-1E0AAEE46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697" y="1504031"/>
            <a:ext cx="11119944" cy="5169301"/>
          </a:xfrm>
        </p:spPr>
        <p:txBody>
          <a:bodyPr>
            <a:normAutofit fontScale="92500"/>
          </a:bodyPr>
          <a:lstStyle/>
          <a:p>
            <a:r>
              <a:rPr lang="en-US" dirty="0"/>
              <a:t>Based of this study it is safe to say there is no correlation between Twitter sentiment and Bitcoin price at the intra-day level. </a:t>
            </a:r>
          </a:p>
          <a:p>
            <a:pPr lvl="1"/>
            <a:r>
              <a:rPr lang="en-US" dirty="0"/>
              <a:t>Twitter sentiment is not a short term driver of Bitcoin.</a:t>
            </a:r>
          </a:p>
          <a:p>
            <a:r>
              <a:rPr lang="en-US" dirty="0"/>
              <a:t>We can also say there is no correlation between tweet volume and Bitcoin price.</a:t>
            </a:r>
          </a:p>
          <a:p>
            <a:pPr lvl="1"/>
            <a:r>
              <a:rPr lang="en-US" dirty="0"/>
              <a:t>Tweet volume is not a good driver of Bitcoin.</a:t>
            </a:r>
          </a:p>
          <a:p>
            <a:r>
              <a:rPr lang="en-US" dirty="0"/>
              <a:t>We can say there is an inverse weak correlation between Twitter sentiment and Bitcoin price at the inter-day level.</a:t>
            </a:r>
          </a:p>
          <a:p>
            <a:pPr lvl="1"/>
            <a:r>
              <a:rPr lang="en-US" dirty="0"/>
              <a:t>This could be due to the short range of data used. </a:t>
            </a:r>
          </a:p>
          <a:p>
            <a:r>
              <a:rPr lang="en-US" dirty="0"/>
              <a:t>We can say there is no correlation between Twitter volume and Bitcoin price at the inter-day level. </a:t>
            </a:r>
          </a:p>
          <a:p>
            <a:pPr lvl="1"/>
            <a:r>
              <a:rPr lang="en-US" dirty="0"/>
              <a:t>This could also be due to the short range of data used. </a:t>
            </a:r>
          </a:p>
          <a:p>
            <a:r>
              <a:rPr lang="en-US" dirty="0"/>
              <a:t>We also observed from the user language count and user location count that Twitter is a bit unreliable to work with.</a:t>
            </a:r>
          </a:p>
          <a:p>
            <a:pPr marL="0" indent="0">
              <a:buNone/>
            </a:pPr>
            <a:r>
              <a:rPr lang="en-US" b="1" u="sng" dirty="0"/>
              <a:t>Recommendations:</a:t>
            </a:r>
          </a:p>
          <a:p>
            <a:r>
              <a:rPr lang="en-US" dirty="0"/>
              <a:t>If I were to continue this study I would take a wider range of dates. </a:t>
            </a:r>
          </a:p>
          <a:p>
            <a:r>
              <a:rPr lang="en-US" dirty="0"/>
              <a:t>I would try to isolate a Bitcoin financial community and see who the drivers of that community are.</a:t>
            </a:r>
          </a:p>
          <a:p>
            <a:r>
              <a:rPr lang="en-US" dirty="0"/>
              <a:t>I would specifically study this community instead of the entire Twitter community.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28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BCAD-281B-C449-BB16-BBD85F6C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817B7-48B9-2E42-B93C-E91120087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Bitcoin is an extremely volatile cryptocurrency.</a:t>
            </a:r>
          </a:p>
          <a:p>
            <a:pPr lvl="1"/>
            <a:r>
              <a:rPr lang="en-US" dirty="0"/>
              <a:t>Identifying key market drivers is important. </a:t>
            </a:r>
          </a:p>
          <a:p>
            <a:r>
              <a:rPr lang="en-US" dirty="0"/>
              <a:t>The purpose of this project: To determine whether a correlation between Twitter sentiment and Bitcoin price exists. </a:t>
            </a:r>
          </a:p>
          <a:p>
            <a:pPr lvl="1"/>
            <a:r>
              <a:rPr lang="en-US" dirty="0"/>
              <a:t>I also examined the correlations between volume of tweets and Bitcoin Price</a:t>
            </a:r>
          </a:p>
          <a:p>
            <a:r>
              <a:rPr lang="en-US" dirty="0"/>
              <a:t>I examined both cases at the intra and inter-day levels</a:t>
            </a:r>
          </a:p>
          <a:p>
            <a:pPr lvl="1"/>
            <a:r>
              <a:rPr lang="en-US" dirty="0"/>
              <a:t>To determine if either sentiment and/or volume could be isolated as short or long-term market drivers</a:t>
            </a:r>
          </a:p>
          <a:p>
            <a:pPr marL="2286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9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B728-CB40-BB44-8655-AFB734A9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D1427-EA89-4244-8E3B-48E699514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/>
              <a:t>Twitter Search Words: </a:t>
            </a:r>
            <a:r>
              <a:rPr lang="en-US" dirty="0"/>
              <a:t>Bitcoin, BTC, $BTC</a:t>
            </a:r>
          </a:p>
          <a:p>
            <a:r>
              <a:rPr lang="en-US" u="sng" dirty="0"/>
              <a:t>Live Stream Date Range: </a:t>
            </a:r>
            <a:r>
              <a:rPr lang="en-US" dirty="0"/>
              <a:t>10/23/18 16:00 – 11/2/18 15:00</a:t>
            </a:r>
          </a:p>
          <a:p>
            <a:r>
              <a:rPr lang="en-US" u="sng" dirty="0"/>
              <a:t>Objectives:</a:t>
            </a:r>
          </a:p>
          <a:p>
            <a:pPr lvl="1"/>
            <a:r>
              <a:rPr lang="en-US" dirty="0"/>
              <a:t>Discuss Tweet cleaning techniques and sentiment analysis.</a:t>
            </a:r>
          </a:p>
          <a:p>
            <a:pPr lvl="1"/>
            <a:r>
              <a:rPr lang="en-US" dirty="0"/>
              <a:t>Determine if a correlation between Tweet sentiment and Bitcoin Price exists at the intra day and inter-day levels.</a:t>
            </a:r>
          </a:p>
          <a:p>
            <a:pPr lvl="1"/>
            <a:r>
              <a:rPr lang="en-US" dirty="0"/>
              <a:t>Determine if a correlation between Tweet volume and Bitcoin Price exists at the intra day and inter-day levels.</a:t>
            </a:r>
          </a:p>
          <a:p>
            <a:pPr lvl="1"/>
            <a:r>
              <a:rPr lang="en-US" dirty="0"/>
              <a:t>Examine the number of Tweets in each language and from each user defined location.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56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8D623-8C73-A245-B49A-DF978B1CD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4690"/>
            <a:ext cx="7729728" cy="1188720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3E79DC-1C29-E14C-98FA-E9011AB3EF84}"/>
              </a:ext>
            </a:extLst>
          </p:cNvPr>
          <p:cNvGrpSpPr/>
          <p:nvPr/>
        </p:nvGrpSpPr>
        <p:grpSpPr>
          <a:xfrm>
            <a:off x="2200018" y="2348208"/>
            <a:ext cx="9071915" cy="1104707"/>
            <a:chOff x="1189684" y="800"/>
            <a:chExt cx="9071915" cy="1104707"/>
          </a:xfrm>
        </p:grpSpPr>
        <p:sp>
          <p:nvSpPr>
            <p:cNvPr id="7" name="Round Same Side Corner Rectangle 6">
              <a:extLst>
                <a:ext uri="{FF2B5EF4-FFF2-40B4-BE49-F238E27FC236}">
                  <a16:creationId xmlns:a16="http://schemas.microsoft.com/office/drawing/2014/main" id="{A24482EA-4F22-7E48-860C-54CE32A2D9A6}"/>
                </a:ext>
              </a:extLst>
            </p:cNvPr>
            <p:cNvSpPr/>
            <p:nvPr/>
          </p:nvSpPr>
          <p:spPr>
            <a:xfrm rot="5400000">
              <a:off x="5173288" y="-3982804"/>
              <a:ext cx="1104707" cy="9071915"/>
            </a:xfrm>
            <a:prstGeom prst="round2SameRect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ound Same Side Corner Rectangle 4">
              <a:extLst>
                <a:ext uri="{FF2B5EF4-FFF2-40B4-BE49-F238E27FC236}">
                  <a16:creationId xmlns:a16="http://schemas.microsoft.com/office/drawing/2014/main" id="{03FC1FDE-98EE-034A-8835-C3205F6029D2}"/>
                </a:ext>
              </a:extLst>
            </p:cNvPr>
            <p:cNvSpPr txBox="1"/>
            <p:nvPr/>
          </p:nvSpPr>
          <p:spPr>
            <a:xfrm>
              <a:off x="1189685" y="54726"/>
              <a:ext cx="9017988" cy="9968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98272" tIns="35560" rIns="35560" bIns="35560" numCol="1" spcCol="1270" anchor="ctr" anchorCtr="0">
              <a:noAutofit/>
            </a:bodyPr>
            <a:lstStyle/>
            <a:p>
              <a:pPr marL="685800" lvl="1" indent="-685800" algn="l" defTabSz="2489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US" sz="5600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BA3161-B872-6840-8067-EF02EB1576B7}"/>
              </a:ext>
            </a:extLst>
          </p:cNvPr>
          <p:cNvGrpSpPr/>
          <p:nvPr/>
        </p:nvGrpSpPr>
        <p:grpSpPr>
          <a:xfrm>
            <a:off x="1978077" y="3867715"/>
            <a:ext cx="9293856" cy="1104707"/>
            <a:chOff x="967743" y="1407400"/>
            <a:chExt cx="9293856" cy="1104707"/>
          </a:xfrm>
        </p:grpSpPr>
        <p:sp>
          <p:nvSpPr>
            <p:cNvPr id="10" name="Round Same Side Corner Rectangle 9">
              <a:extLst>
                <a:ext uri="{FF2B5EF4-FFF2-40B4-BE49-F238E27FC236}">
                  <a16:creationId xmlns:a16="http://schemas.microsoft.com/office/drawing/2014/main" id="{AB0027A5-37ED-2949-A102-0CEEF405FD25}"/>
                </a:ext>
              </a:extLst>
            </p:cNvPr>
            <p:cNvSpPr/>
            <p:nvPr/>
          </p:nvSpPr>
          <p:spPr>
            <a:xfrm rot="5400000">
              <a:off x="5173288" y="-2576204"/>
              <a:ext cx="1104707" cy="9071915"/>
            </a:xfrm>
            <a:prstGeom prst="round2SameRect">
              <a:avLst/>
            </a:prstGeom>
          </p:spPr>
          <p:style>
            <a:lnRef idx="1">
              <a:schemeClr val="accent2">
                <a:hueOff val="-10351888"/>
                <a:satOff val="45859"/>
                <a:lumOff val="-16864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ound Same Side Corner Rectangle 4">
              <a:extLst>
                <a:ext uri="{FF2B5EF4-FFF2-40B4-BE49-F238E27FC236}">
                  <a16:creationId xmlns:a16="http://schemas.microsoft.com/office/drawing/2014/main" id="{08F42B58-7367-E84E-A37E-21115E09B374}"/>
                </a:ext>
              </a:extLst>
            </p:cNvPr>
            <p:cNvSpPr txBox="1"/>
            <p:nvPr/>
          </p:nvSpPr>
          <p:spPr>
            <a:xfrm>
              <a:off x="967743" y="1420670"/>
              <a:ext cx="9017988" cy="9968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98272" tIns="35560" rIns="35560" bIns="35560" numCol="1" spcCol="1270" anchor="ctr" anchorCtr="0">
              <a:noAutofit/>
            </a:bodyPr>
            <a:lstStyle/>
            <a:p>
              <a:pPr marL="285750" lvl="1" indent="-285750" algn="l" defTabSz="2489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5400" u="sng" kern="1200" dirty="0">
                  <a:solidFill>
                    <a:srgbClr val="00B0F0"/>
                  </a:solidFill>
                </a:rPr>
                <a:t>www.coindesk.com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127008-DC7D-8540-8F03-99096090FE09}"/>
              </a:ext>
            </a:extLst>
          </p:cNvPr>
          <p:cNvGrpSpPr/>
          <p:nvPr/>
        </p:nvGrpSpPr>
        <p:grpSpPr>
          <a:xfrm>
            <a:off x="1010327" y="2348208"/>
            <a:ext cx="1189686" cy="1699549"/>
            <a:chOff x="1158615" y="670530"/>
            <a:chExt cx="1189686" cy="1699549"/>
          </a:xfrm>
        </p:grpSpPr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4B124DCC-7AD7-264E-84C7-305D8FE238B8}"/>
                </a:ext>
              </a:extLst>
            </p:cNvPr>
            <p:cNvSpPr/>
            <p:nvPr/>
          </p:nvSpPr>
          <p:spPr>
            <a:xfrm rot="5400000">
              <a:off x="903684" y="925463"/>
              <a:ext cx="1699549" cy="1189684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3"/>
              </a:solidFill>
            </a:ln>
          </p:spPr>
          <p:style>
            <a:lnRef idx="1">
              <a:scrgbClr r="0" g="0" b="0"/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4" name="Chevron 4">
              <a:extLst>
                <a:ext uri="{FF2B5EF4-FFF2-40B4-BE49-F238E27FC236}">
                  <a16:creationId xmlns:a16="http://schemas.microsoft.com/office/drawing/2014/main" id="{1D82E2CB-9ACD-DD47-98E5-6A6DD971400C}"/>
                </a:ext>
              </a:extLst>
            </p:cNvPr>
            <p:cNvSpPr txBox="1"/>
            <p:nvPr/>
          </p:nvSpPr>
          <p:spPr>
            <a:xfrm>
              <a:off x="1158615" y="1319921"/>
              <a:ext cx="1189684" cy="509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Twitter Data</a:t>
              </a: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9C3FB3-B2F4-E143-866F-F5A5CD831F67}"/>
              </a:ext>
            </a:extLst>
          </p:cNvPr>
          <p:cNvGrpSpPr/>
          <p:nvPr/>
        </p:nvGrpSpPr>
        <p:grpSpPr>
          <a:xfrm>
            <a:off x="1010327" y="3867716"/>
            <a:ext cx="1189684" cy="1699549"/>
            <a:chOff x="1" y="1407398"/>
            <a:chExt cx="1189684" cy="1699549"/>
          </a:xfrm>
        </p:grpSpPr>
        <p:sp>
          <p:nvSpPr>
            <p:cNvPr id="16" name="Chevron 15">
              <a:extLst>
                <a:ext uri="{FF2B5EF4-FFF2-40B4-BE49-F238E27FC236}">
                  <a16:creationId xmlns:a16="http://schemas.microsoft.com/office/drawing/2014/main" id="{EF131B37-8D5D-564B-AA3C-462379E003C9}"/>
                </a:ext>
              </a:extLst>
            </p:cNvPr>
            <p:cNvSpPr/>
            <p:nvPr/>
          </p:nvSpPr>
          <p:spPr>
            <a:xfrm rot="5400000">
              <a:off x="-254932" y="1662331"/>
              <a:ext cx="1699549" cy="1189684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2">
                <a:hueOff val="-10351888"/>
                <a:satOff val="45859"/>
                <a:lumOff val="-16864"/>
                <a:alphaOff val="0"/>
              </a:schemeClr>
            </a:lnRef>
            <a:fillRef idx="2">
              <a:scrgbClr r="0" g="0" b="0"/>
            </a:fillRef>
            <a:effectRef idx="1">
              <a:schemeClr val="accent2">
                <a:hueOff val="-10351888"/>
                <a:satOff val="45859"/>
                <a:lumOff val="-16864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7" name="Chevron 4">
              <a:extLst>
                <a:ext uri="{FF2B5EF4-FFF2-40B4-BE49-F238E27FC236}">
                  <a16:creationId xmlns:a16="http://schemas.microsoft.com/office/drawing/2014/main" id="{9221C606-65CE-8E4C-A59A-EE8114DCDF15}"/>
                </a:ext>
              </a:extLst>
            </p:cNvPr>
            <p:cNvSpPr txBox="1"/>
            <p:nvPr/>
          </p:nvSpPr>
          <p:spPr>
            <a:xfrm>
              <a:off x="1" y="2002240"/>
              <a:ext cx="1189684" cy="509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Bitcoin Data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A02614A-D8C0-8F4F-8CD2-B81793CABF43}"/>
              </a:ext>
            </a:extLst>
          </p:cNvPr>
          <p:cNvSpPr/>
          <p:nvPr/>
        </p:nvSpPr>
        <p:spPr>
          <a:xfrm>
            <a:off x="2369823" y="2452864"/>
            <a:ext cx="78459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u="sng" dirty="0">
                <a:solidFill>
                  <a:srgbClr val="00B0F0"/>
                </a:solidFill>
              </a:rPr>
              <a:t>www.sfm.library.gwu.edu</a:t>
            </a:r>
          </a:p>
        </p:txBody>
      </p:sp>
    </p:spTree>
    <p:extLst>
      <p:ext uri="{BB962C8B-B14F-4D97-AF65-F5344CB8AC3E}">
        <p14:creationId xmlns:p14="http://schemas.microsoft.com/office/powerpoint/2010/main" val="426367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A3CC36C-210F-452E-B0C6-CAE94609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D77E017-7BFF-4018-BF75-AF8C6DDF0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18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65A0F-7E2A-D44A-AF67-92C7CE994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5791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Learning oUTCOMES</a:t>
            </a:r>
            <a:endParaRPr lang="en-US" dirty="0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27FDA153-F5CA-49EF-8081-372333BA74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6863365"/>
              </p:ext>
            </p:extLst>
          </p:nvPr>
        </p:nvGraphicFramePr>
        <p:xfrm>
          <a:off x="921592" y="941466"/>
          <a:ext cx="10340658" cy="278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8936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2A9291-55AD-4DDC-8735-1BA5A1C98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E23722-18AE-294D-87D7-F67E4E970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3451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Code Overview</a:t>
            </a:r>
          </a:p>
        </p:txBody>
      </p:sp>
    </p:spTree>
    <p:extLst>
      <p:ext uri="{BB962C8B-B14F-4D97-AF65-F5344CB8AC3E}">
        <p14:creationId xmlns:p14="http://schemas.microsoft.com/office/powerpoint/2010/main" val="226133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84167985-D6E9-40FF-97C0-4B6D373E8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68" y="640080"/>
            <a:ext cx="10911865" cy="462686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68801362-349C-44BE-BEF6-8E926E1D3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4297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BB3A31-A16F-764F-AB09-27988F180EC7}"/>
              </a:ext>
            </a:extLst>
          </p:cNvPr>
          <p:cNvSpPr txBox="1">
            <a:spLocks/>
          </p:cNvSpPr>
          <p:nvPr/>
        </p:nvSpPr>
        <p:spPr bwMode="black">
          <a:xfrm>
            <a:off x="1262729" y="1289303"/>
            <a:ext cx="9638443" cy="3339303"/>
          </a:xfrm>
          <a:prstGeom prst="rect">
            <a:avLst/>
          </a:prstGeom>
          <a:ln>
            <a:noFill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600"/>
              <a:t>Correlation Between Polarity and Bitcoin Price Per hour for each day</a:t>
            </a:r>
            <a:br>
              <a:rPr lang="en-US" sz="4600"/>
            </a:br>
            <a:endParaRPr lang="en-US" sz="4600"/>
          </a:p>
        </p:txBody>
      </p:sp>
    </p:spTree>
    <p:extLst>
      <p:ext uri="{BB962C8B-B14F-4D97-AF65-F5344CB8AC3E}">
        <p14:creationId xmlns:p14="http://schemas.microsoft.com/office/powerpoint/2010/main" val="2264110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30D7E94-E953-494A-8E03-1D04B3C0C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477" y="2300800"/>
            <a:ext cx="3364423" cy="2367873"/>
          </a:xfrm>
          <a:prstGeom prst="rect">
            <a:avLst/>
          </a:prstGeom>
        </p:spPr>
      </p:pic>
      <p:pic>
        <p:nvPicPr>
          <p:cNvPr id="15" name="Picture 1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72B8A41-05C9-9D4A-AC94-E0DEC2346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676" y="-6887"/>
            <a:ext cx="3462224" cy="2394275"/>
          </a:xfrm>
          <a:prstGeom prst="rect">
            <a:avLst/>
          </a:prstGeom>
        </p:spPr>
      </p:pic>
      <p:pic>
        <p:nvPicPr>
          <p:cNvPr id="13" name="Picture 1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87A9C4A-9402-5E4D-9500-CCA2A3FFB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164" y="20749"/>
            <a:ext cx="3357233" cy="2321669"/>
          </a:xfrm>
          <a:prstGeom prst="rect">
            <a:avLst/>
          </a:prstGeom>
        </p:spPr>
      </p:pic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4222C3B-DD87-7E4E-B132-024FAAD1E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80346" y="20749"/>
            <a:ext cx="3170539" cy="2192562"/>
          </a:xfrm>
        </p:spPr>
      </p:pic>
      <p:pic>
        <p:nvPicPr>
          <p:cNvPr id="19" name="Picture 1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A3ECC17-0D9F-4846-9A10-EF371BD40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9377" y="2342418"/>
            <a:ext cx="3430808" cy="2326255"/>
          </a:xfrm>
          <a:prstGeom prst="rect">
            <a:avLst/>
          </a:prstGeom>
        </p:spPr>
      </p:pic>
      <p:pic>
        <p:nvPicPr>
          <p:cNvPr id="17" name="Picture 16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C29A10D7-C86C-4E4B-BE32-E256FC1B12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45" y="2314782"/>
            <a:ext cx="3170540" cy="2192563"/>
          </a:xfrm>
          <a:prstGeom prst="rect">
            <a:avLst/>
          </a:prstGeom>
        </p:spPr>
      </p:pic>
      <p:pic>
        <p:nvPicPr>
          <p:cNvPr id="23" name="Picture 2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EFA87CC-37C1-CD4D-A578-C515AB857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273" y="4604629"/>
            <a:ext cx="3258471" cy="2253371"/>
          </a:xfrm>
          <a:prstGeom prst="rect">
            <a:avLst/>
          </a:prstGeom>
        </p:spPr>
      </p:pic>
      <p:pic>
        <p:nvPicPr>
          <p:cNvPr id="25" name="Picture 2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17CF63C-6C0C-A64F-8D4B-81A08B14B2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9377" y="4568187"/>
            <a:ext cx="3363865" cy="2326255"/>
          </a:xfrm>
          <a:prstGeom prst="rect">
            <a:avLst/>
          </a:prstGeom>
        </p:spPr>
      </p:pic>
      <p:pic>
        <p:nvPicPr>
          <p:cNvPr id="29" name="Picture 2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8555903-9487-C54C-BF30-BD02D17FE8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9732" y="4604629"/>
            <a:ext cx="3311168" cy="228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55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167985-D6E9-40FF-97C0-4B6D373E8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68" y="640080"/>
            <a:ext cx="10911865" cy="462686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801362-349C-44BE-BEF6-8E926E1D3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4297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95F05-5616-354E-BD51-DD70CA74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5000"/>
              <a:t>Correlation Between volume and Bitcoin Price Per hour for each day</a:t>
            </a:r>
            <a:br>
              <a:rPr lang="en-US" sz="5000"/>
            </a:br>
            <a:endParaRPr lang="en-US" sz="5000"/>
          </a:p>
        </p:txBody>
      </p:sp>
    </p:spTree>
    <p:extLst>
      <p:ext uri="{BB962C8B-B14F-4D97-AF65-F5344CB8AC3E}">
        <p14:creationId xmlns:p14="http://schemas.microsoft.com/office/powerpoint/2010/main" val="404874719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525</Words>
  <Application>Microsoft Macintosh PowerPoint</Application>
  <PresentationFormat>Widescreen</PresentationFormat>
  <Paragraphs>62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Parcel</vt:lpstr>
      <vt:lpstr>Twitter Sentiment and Bitcoin</vt:lpstr>
      <vt:lpstr>pROJECT iNTRODUCTION</vt:lpstr>
      <vt:lpstr>pROJECT OVERVIEW</vt:lpstr>
      <vt:lpstr>Data Sources</vt:lpstr>
      <vt:lpstr>Learning oUTCOMES</vt:lpstr>
      <vt:lpstr>Code Overview</vt:lpstr>
      <vt:lpstr>PowerPoint Presentation</vt:lpstr>
      <vt:lpstr>PowerPoint Presentation</vt:lpstr>
      <vt:lpstr>Correlation Between volume and Bitcoin Price Per hour for each day </vt:lpstr>
      <vt:lpstr>PowerPoint Presentation</vt:lpstr>
      <vt:lpstr>Correlation Between Polarity and Bitcoin Price Per day</vt:lpstr>
      <vt:lpstr>Correlation Between Tweet Volume and Bitcoin Price Per day</vt:lpstr>
      <vt:lpstr>Number of Bullish and Bearish Tweets per day</vt:lpstr>
      <vt:lpstr>Tweet count by unique language</vt:lpstr>
      <vt:lpstr>Tweet count by unique user defined location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and Bitcoin</dc:title>
  <dc:creator>Fogerty, Jessica</dc:creator>
  <cp:lastModifiedBy>Fogerty, Jessica</cp:lastModifiedBy>
  <cp:revision>4</cp:revision>
  <dcterms:created xsi:type="dcterms:W3CDTF">2018-11-17T18:40:44Z</dcterms:created>
  <dcterms:modified xsi:type="dcterms:W3CDTF">2018-11-17T20:31:38Z</dcterms:modified>
</cp:coreProperties>
</file>